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0" r:id="rId3"/>
    <p:sldId id="371" r:id="rId4"/>
    <p:sldId id="377" r:id="rId5"/>
    <p:sldId id="382" r:id="rId6"/>
    <p:sldId id="378" r:id="rId7"/>
    <p:sldId id="379" r:id="rId8"/>
    <p:sldId id="384" r:id="rId9"/>
    <p:sldId id="385" r:id="rId10"/>
    <p:sldId id="383" r:id="rId11"/>
    <p:sldId id="261" r:id="rId1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315"/>
    <a:srgbClr val="7A1315"/>
    <a:srgbClr val="FF5050"/>
    <a:srgbClr val="624A5B"/>
    <a:srgbClr val="EF3E56"/>
    <a:srgbClr val="993366"/>
    <a:srgbClr val="72566A"/>
    <a:srgbClr val="645548"/>
    <a:srgbClr val="55483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5696" autoAdjust="0"/>
  </p:normalViewPr>
  <p:slideViewPr>
    <p:cSldViewPr>
      <p:cViewPr varScale="1">
        <p:scale>
          <a:sx n="67" d="100"/>
          <a:sy n="67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9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69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49281-B87A-46E5-B9EF-26767DD81B51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796"/>
            <a:ext cx="2944283" cy="4969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2796"/>
            <a:ext cx="2944283" cy="4969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6023-E4AE-43A5-A03D-E790F1A29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2" y="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92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2" y="943292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4DB47AD-60E7-43DF-AB82-F2A9E60851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5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632A6-C168-4B36-96B2-3EAE556AB1F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4551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6799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632A6-C168-4B36-96B2-3EAE556AB1F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5978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973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531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8024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64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02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818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582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D364-F4B0-4E63-9022-61EE5823C73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Clr>
                <a:schemeClr val="tx1"/>
              </a:buClr>
              <a:buFont typeface="Arial" pitchFamily="34" charset="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028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CA0A6-FC53-4606-9FF0-18185D6E156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 descr="C:\Users\kerrynr\Documents\AU - LOGO\IBISWorld-logo-blacktype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149439"/>
            <a:ext cx="1514840" cy="5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04CF-37CF-4B8C-BCEA-6F4FDFEFA2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8BC4A-B1A2-4D15-BD8E-A6C5614EE2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27F9D-6444-4006-8EF4-8ADA52B09543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 descr="C:\Users\kerrynr\Documents\AU - LOGO\IBISWorld-logo-blacktype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149439"/>
            <a:ext cx="1514840" cy="5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DE4EF-E77F-46C8-8498-18D9C48F7C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8BAF-827F-48A0-8C59-821AEE410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883D7-7D2E-4AA9-91AF-906E493AE6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3318-A3A7-4D05-9A7D-7E933B7D8E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CA6A-2AEF-4ACE-B57C-659F2D2B49C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 descr="C:\Users\kerrynr\Documents\AU - LOGO\IBISWorld-logo-blacktype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149439"/>
            <a:ext cx="1514840" cy="54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C4B6-DCAD-4474-9FC1-B514E5484E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33F92-83B8-4393-AD84-37AAE34A9F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A687FD-0E9E-45BB-A0FA-D042A9EFAC4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sworld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1556792"/>
            <a:ext cx="8607455" cy="494349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n-US" sz="13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                   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Getting Started</a:t>
            </a:r>
          </a:p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6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rebuchet MS" pitchFamily="34" charset="0"/>
              </a:rPr>
              <a:t>   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An Introduction to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   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IBISWorld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Industry Researc</a:t>
            </a:r>
            <a:r>
              <a:rPr lang="en-US" sz="2600" dirty="0">
                <a:solidFill>
                  <a:schemeClr val="bg1"/>
                </a:solidFill>
                <a:latin typeface="Trebuchet MS" pitchFamily="34" charset="0"/>
              </a:rPr>
              <a:t>h</a:t>
            </a:r>
            <a:endParaRPr lang="en-US" sz="500" dirty="0">
              <a:solidFill>
                <a:schemeClr val="bg1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rgbClr val="FF5050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endParaRPr lang="en-US" sz="1200" dirty="0" smtClean="0">
              <a:solidFill>
                <a:srgbClr val="FF5050"/>
              </a:solidFill>
              <a:latin typeface="Trebuchet MS" pitchFamily="34" charset="0"/>
            </a:endParaRPr>
          </a:p>
        </p:txBody>
      </p:sp>
      <p:pic>
        <p:nvPicPr>
          <p:cNvPr id="4" name="Picture 3" descr="IBISWorld-logo-RedBc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60" y="285728"/>
            <a:ext cx="3122052" cy="1127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0892" y="5857868"/>
            <a:ext cx="1785950" cy="1000132"/>
          </a:xfrm>
          <a:prstGeom prst="rect">
            <a:avLst/>
          </a:prstGeom>
          <a:solidFill>
            <a:srgbClr val="7A131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419872" y="692696"/>
            <a:ext cx="5647211" cy="60486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2771800" y="1196753"/>
            <a:ext cx="864096" cy="1512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949" y="2564904"/>
            <a:ext cx="3054923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/>
              <a:t>For a snapshot of the </a:t>
            </a:r>
            <a:r>
              <a:rPr lang="en-US" dirty="0" smtClean="0"/>
              <a:t>Industry Report </a:t>
            </a:r>
            <a:r>
              <a:rPr lang="en-US" dirty="0"/>
              <a:t>use the </a:t>
            </a:r>
            <a:r>
              <a:rPr lang="en-US" dirty="0">
                <a:solidFill>
                  <a:srgbClr val="FF0000"/>
                </a:solidFill>
              </a:rPr>
              <a:t>Industry at a </a:t>
            </a:r>
            <a:r>
              <a:rPr lang="en-US" dirty="0" smtClean="0">
                <a:solidFill>
                  <a:srgbClr val="FF0000"/>
                </a:solidFill>
              </a:rPr>
              <a:t>Glance </a:t>
            </a:r>
            <a:r>
              <a:rPr lang="en-US" dirty="0">
                <a:solidFill>
                  <a:srgbClr val="FF0000"/>
                </a:solidFill>
              </a:rPr>
              <a:t>Chapter</a:t>
            </a:r>
            <a:r>
              <a:rPr lang="en-US" dirty="0"/>
              <a:t> which gives a </a:t>
            </a:r>
            <a:r>
              <a:rPr lang="en-US" dirty="0" smtClean="0"/>
              <a:t>quick </a:t>
            </a:r>
            <a:r>
              <a:rPr lang="en-US" dirty="0"/>
              <a:t>overview of the </a:t>
            </a:r>
            <a:r>
              <a:rPr lang="en-US" dirty="0" smtClean="0"/>
              <a:t>information contained </a:t>
            </a:r>
            <a:r>
              <a:rPr lang="en-US" dirty="0"/>
              <a:t>in the report</a:t>
            </a:r>
            <a:r>
              <a:rPr lang="en-US" dirty="0" smtClean="0"/>
              <a:t>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Key Statistics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Levels &amp; Trends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Executive Summary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Key External Drivers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Major Players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65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7338"/>
            <a:ext cx="8785225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54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>
              <a:lnSpc>
                <a:spcPct val="90000"/>
              </a:lnSpc>
            </a:pPr>
            <a:endParaRPr lang="en-US" sz="54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lnSpc>
                <a:spcPct val="90000"/>
              </a:lnSpc>
            </a:pPr>
            <a:endParaRPr lang="en-US" sz="4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r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Lindsay Harris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E: </a:t>
            </a:r>
            <a:r>
              <a:rPr lang="en-US" sz="2400" u="sng" dirty="0" smtClean="0">
                <a:solidFill>
                  <a:schemeClr val="bg1"/>
                </a:solidFill>
                <a:latin typeface="Trebuchet MS" pitchFamily="34" charset="0"/>
              </a:rPr>
              <a:t>lindsayah@ibisworld.com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T: 44 (0) 20 7654 6816</a:t>
            </a:r>
          </a:p>
        </p:txBody>
      </p:sp>
      <p:pic>
        <p:nvPicPr>
          <p:cNvPr id="5" name="Picture 4" descr="IBISWorld-logo-RedBc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000108"/>
            <a:ext cx="4591050" cy="1657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0892" y="5857868"/>
            <a:ext cx="1785950" cy="1000132"/>
          </a:xfrm>
          <a:prstGeom prst="rect">
            <a:avLst/>
          </a:prstGeom>
          <a:solidFill>
            <a:srgbClr val="7A131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836712"/>
            <a:ext cx="8713787" cy="5286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0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IBISWorld Reports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b="1" dirty="0" smtClean="0">
              <a:latin typeface="Trebuchet MS" pitchFamily="34" charset="0"/>
            </a:endParaRPr>
          </a:p>
          <a:p>
            <a:r>
              <a:rPr lang="en-US" sz="1600" dirty="0" err="1" smtClean="0"/>
              <a:t>IBISWorld</a:t>
            </a:r>
            <a:r>
              <a:rPr lang="en-US" sz="1600" dirty="0" smtClean="0"/>
              <a:t> </a:t>
            </a:r>
            <a:r>
              <a:rPr lang="en-US" sz="1600" dirty="0"/>
              <a:t>industry reports are powerful business tools that provide strategic insights and </a:t>
            </a:r>
            <a:r>
              <a:rPr lang="en-US" sz="1600" b="1" dirty="0"/>
              <a:t>analysis on </a:t>
            </a:r>
            <a:r>
              <a:rPr lang="en-US" sz="1600" b="1" dirty="0" smtClean="0"/>
              <a:t>over 400 </a:t>
            </a:r>
            <a:r>
              <a:rPr lang="en-US" sz="1600" b="1" dirty="0"/>
              <a:t>UK SIC industries</a:t>
            </a:r>
            <a:r>
              <a:rPr lang="en-US" sz="1600" dirty="0"/>
              <a:t>. We publish the UK’s most comprehensive selection of reports, at the class level of UK SIC – everything from Hard Coal Mining to </a:t>
            </a:r>
            <a:r>
              <a:rPr lang="en-US" sz="1600" dirty="0" smtClean="0"/>
              <a:t>Pubs &amp; Bars.</a:t>
            </a:r>
          </a:p>
          <a:p>
            <a:endParaRPr lang="en-AU" sz="1600" dirty="0"/>
          </a:p>
          <a:p>
            <a:r>
              <a:rPr lang="en-US" sz="1600" dirty="0"/>
              <a:t>Extensive, objective and easy to digest, </a:t>
            </a:r>
            <a:r>
              <a:rPr lang="en-US" sz="1600" dirty="0" err="1"/>
              <a:t>IBISWorld’s</a:t>
            </a:r>
            <a:r>
              <a:rPr lang="en-US" sz="1600" dirty="0"/>
              <a:t> industry reports offer the </a:t>
            </a:r>
            <a:r>
              <a:rPr lang="en-US" sz="1600" b="1" dirty="0"/>
              <a:t>very latest content</a:t>
            </a:r>
            <a:r>
              <a:rPr lang="en-US" sz="1600" dirty="0"/>
              <a:t> on almost every UK industry</a:t>
            </a:r>
            <a:r>
              <a:rPr lang="en-US" sz="1600" dirty="0" smtClean="0"/>
              <a:t>. The reports are updated between 1-4 times a year which is depending on how fast moving the industry is. </a:t>
            </a:r>
          </a:p>
          <a:p>
            <a:endParaRPr lang="en-US" sz="1600" dirty="0"/>
          </a:p>
          <a:p>
            <a:r>
              <a:rPr lang="en-US" sz="1600" dirty="0" smtClean="0"/>
              <a:t>Each </a:t>
            </a:r>
            <a:r>
              <a:rPr lang="en-US" sz="1600" dirty="0"/>
              <a:t>report consists of </a:t>
            </a:r>
            <a:r>
              <a:rPr lang="en-US" sz="1600" dirty="0" smtClean="0"/>
              <a:t>25 </a:t>
            </a:r>
            <a:r>
              <a:rPr lang="en-US" sz="1600" dirty="0"/>
              <a:t>to </a:t>
            </a:r>
            <a:r>
              <a:rPr lang="en-US" sz="1600" dirty="0" smtClean="0"/>
              <a:t>30 </a:t>
            </a:r>
            <a:r>
              <a:rPr lang="en-US" sz="1600" dirty="0"/>
              <a:t>pages of key statistics and analysis </a:t>
            </a:r>
            <a:r>
              <a:rPr lang="en-US" sz="1600" dirty="0" smtClean="0"/>
              <a:t>on; </a:t>
            </a:r>
          </a:p>
          <a:p>
            <a:pPr lvl="1"/>
            <a:r>
              <a:rPr lang="en-US" sz="1200" dirty="0"/>
              <a:t>M</a:t>
            </a:r>
            <a:r>
              <a:rPr lang="en-US" sz="1200" dirty="0" smtClean="0"/>
              <a:t>arket Characteristics </a:t>
            </a:r>
            <a:r>
              <a:rPr lang="en-US" sz="1200" dirty="0" err="1" smtClean="0"/>
              <a:t>ie</a:t>
            </a:r>
            <a:r>
              <a:rPr lang="en-US" sz="1200" dirty="0" smtClean="0"/>
              <a:t>. Revenue</a:t>
            </a:r>
          </a:p>
          <a:p>
            <a:pPr lvl="1"/>
            <a:r>
              <a:rPr lang="en-US" sz="1200" dirty="0"/>
              <a:t>O</a:t>
            </a:r>
            <a:r>
              <a:rPr lang="en-US" sz="1200" dirty="0" smtClean="0"/>
              <a:t>perating </a:t>
            </a:r>
            <a:r>
              <a:rPr lang="en-US" sz="1200" dirty="0"/>
              <a:t>C</a:t>
            </a:r>
            <a:r>
              <a:rPr lang="en-US" sz="1200" dirty="0" smtClean="0"/>
              <a:t>onditions</a:t>
            </a:r>
          </a:p>
          <a:p>
            <a:pPr lvl="1"/>
            <a:r>
              <a:rPr lang="en-US" sz="1200" dirty="0"/>
              <a:t>C</a:t>
            </a:r>
            <a:r>
              <a:rPr lang="en-US" sz="1200" dirty="0" smtClean="0"/>
              <a:t>urrent </a:t>
            </a:r>
            <a:r>
              <a:rPr lang="en-US" sz="1200" dirty="0"/>
              <a:t>and </a:t>
            </a:r>
            <a:r>
              <a:rPr lang="en-US" sz="1200" dirty="0" smtClean="0"/>
              <a:t>Historical </a:t>
            </a:r>
            <a:r>
              <a:rPr lang="en-US" sz="1200" dirty="0"/>
              <a:t>P</a:t>
            </a:r>
            <a:r>
              <a:rPr lang="en-US" sz="1200" dirty="0" smtClean="0"/>
              <a:t>erformance </a:t>
            </a:r>
          </a:p>
          <a:p>
            <a:pPr lvl="1"/>
            <a:r>
              <a:rPr lang="en-US" sz="1200" dirty="0" smtClean="0"/>
              <a:t>Five-year </a:t>
            </a:r>
            <a:r>
              <a:rPr lang="en-US" sz="1200" dirty="0"/>
              <a:t>F</a:t>
            </a:r>
            <a:r>
              <a:rPr lang="en-US" sz="1200" dirty="0" smtClean="0"/>
              <a:t>orecasts </a:t>
            </a:r>
            <a:r>
              <a:rPr lang="en-US" sz="1200" dirty="0"/>
              <a:t>on R</a:t>
            </a:r>
            <a:r>
              <a:rPr lang="en-US" sz="1200" dirty="0" smtClean="0"/>
              <a:t>evenue</a:t>
            </a:r>
          </a:p>
          <a:p>
            <a:pPr lvl="1"/>
            <a:r>
              <a:rPr lang="en-US" sz="1200" dirty="0" smtClean="0"/>
              <a:t>Imports and Exports</a:t>
            </a:r>
          </a:p>
          <a:p>
            <a:pPr lvl="1"/>
            <a:r>
              <a:rPr lang="en-US" sz="1200" dirty="0" smtClean="0"/>
              <a:t>Employment, Enterprises </a:t>
            </a:r>
            <a:r>
              <a:rPr lang="en-US" sz="1200" dirty="0"/>
              <a:t>and other </a:t>
            </a:r>
            <a:r>
              <a:rPr lang="en-US" sz="1200" dirty="0" smtClean="0"/>
              <a:t>Key Statistics </a:t>
            </a:r>
          </a:p>
          <a:p>
            <a:pPr lvl="1"/>
            <a:r>
              <a:rPr lang="en-US" sz="1200" dirty="0"/>
              <a:t>M</a:t>
            </a:r>
            <a:r>
              <a:rPr lang="en-US" sz="1200" dirty="0" smtClean="0"/>
              <a:t>ajor Industry </a:t>
            </a:r>
            <a:r>
              <a:rPr lang="en-US" sz="1200" dirty="0"/>
              <a:t>P</a:t>
            </a:r>
            <a:r>
              <a:rPr lang="en-US" sz="1200" dirty="0" smtClean="0"/>
              <a:t>articipants </a:t>
            </a:r>
            <a:r>
              <a:rPr lang="en-US" sz="1200" dirty="0"/>
              <a:t>with </a:t>
            </a:r>
            <a:r>
              <a:rPr lang="en-US" sz="1200" dirty="0" smtClean="0"/>
              <a:t>Market </a:t>
            </a:r>
            <a:r>
              <a:rPr lang="en-US" sz="1200" dirty="0"/>
              <a:t>S</a:t>
            </a:r>
            <a:r>
              <a:rPr lang="en-US" sz="1200" dirty="0" smtClean="0"/>
              <a:t>hare </a:t>
            </a:r>
            <a:r>
              <a:rPr lang="en-US" sz="1200" dirty="0"/>
              <a:t>and </a:t>
            </a:r>
            <a:r>
              <a:rPr lang="en-US" sz="1200" dirty="0" smtClean="0"/>
              <a:t>more </a:t>
            </a:r>
            <a:endParaRPr lang="en-AU" sz="1200" dirty="0"/>
          </a:p>
          <a:p>
            <a:pPr marL="0" indent="0">
              <a:buNone/>
            </a:pPr>
            <a:endParaRPr lang="en-AU" sz="1600" b="1" dirty="0" smtClean="0"/>
          </a:p>
          <a:p>
            <a:pPr marL="400050" lvl="1" indent="0">
              <a:buClr>
                <a:schemeClr val="tx1"/>
              </a:buClr>
              <a:buNone/>
            </a:pPr>
            <a:endParaRPr lang="en-US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5286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FF5050"/>
                </a:solidFill>
                <a:latin typeface="Trebuchet MS" pitchFamily="34" charset="0"/>
              </a:rPr>
              <a:t>IBISWorld</a:t>
            </a:r>
            <a:r>
              <a:rPr lang="en-US" sz="3600" b="1" dirty="0">
                <a:solidFill>
                  <a:srgbClr val="FF5050"/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Access</a:t>
            </a:r>
            <a:endParaRPr lang="en-US" sz="36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rebuchet MS" pitchFamily="34" charset="0"/>
            </a:endParaRPr>
          </a:p>
          <a:p>
            <a:r>
              <a:rPr lang="en-AU" sz="1800" dirty="0"/>
              <a:t>You are </a:t>
            </a:r>
            <a:r>
              <a:rPr lang="en-AU" sz="1800" dirty="0" smtClean="0"/>
              <a:t>have access to IBISWorld </a:t>
            </a:r>
            <a:r>
              <a:rPr lang="en-AU" sz="1800" dirty="0"/>
              <a:t>Industry </a:t>
            </a:r>
            <a:r>
              <a:rPr lang="en-AU" sz="1800" dirty="0" smtClean="0"/>
              <a:t>Intelligence Service through your University VLE.</a:t>
            </a:r>
          </a:p>
          <a:p>
            <a:r>
              <a:rPr lang="en-AU" sz="1800" dirty="0" smtClean="0"/>
              <a:t>Clicking the link on your VLE takes you straight to the resource you don’t need to sign in or remember any passwords.</a:t>
            </a:r>
          </a:p>
          <a:p>
            <a:r>
              <a:rPr lang="en-AU" sz="1800" dirty="0" smtClean="0"/>
              <a:t>You can also login automatically if you go onto </a:t>
            </a:r>
            <a:r>
              <a:rPr lang="en-AU" sz="2000" b="1" dirty="0" smtClean="0">
                <a:hlinkClick r:id="rId3"/>
              </a:rPr>
              <a:t>www.ibisworld.co.uk</a:t>
            </a:r>
            <a:r>
              <a:rPr lang="en-AU" sz="1800" dirty="0" smtClean="0"/>
              <a:t> on campus.</a:t>
            </a:r>
          </a:p>
          <a:p>
            <a:endParaRPr lang="en-AU" sz="1800" dirty="0"/>
          </a:p>
          <a:p>
            <a:r>
              <a:rPr lang="en-AU" sz="1800" dirty="0" smtClean="0"/>
              <a:t>Reports </a:t>
            </a:r>
            <a:r>
              <a:rPr lang="en-AU" sz="1800" dirty="0"/>
              <a:t>available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FF0000"/>
                </a:solidFill>
              </a:rPr>
              <a:t>400+ </a:t>
            </a:r>
            <a:r>
              <a:rPr lang="en-AU" sz="2000" b="1" dirty="0" smtClean="0">
                <a:solidFill>
                  <a:srgbClr val="FF0000"/>
                </a:solidFill>
              </a:rPr>
              <a:t>UK</a:t>
            </a:r>
            <a:r>
              <a:rPr lang="en-AU" sz="1800" dirty="0" smtClean="0">
                <a:solidFill>
                  <a:srgbClr val="FF0000"/>
                </a:solidFill>
              </a:rPr>
              <a:t> Industry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FF0000"/>
                </a:solidFill>
              </a:rPr>
              <a:t>700+ </a:t>
            </a:r>
            <a:r>
              <a:rPr lang="en-AU" sz="1800" b="1" dirty="0" smtClean="0">
                <a:solidFill>
                  <a:srgbClr val="FF0000"/>
                </a:solidFill>
              </a:rPr>
              <a:t>US</a:t>
            </a:r>
            <a:r>
              <a:rPr lang="en-AU" sz="1800" dirty="0" smtClean="0">
                <a:solidFill>
                  <a:srgbClr val="FF0000"/>
                </a:solidFill>
              </a:rPr>
              <a:t> Industry Reports</a:t>
            </a:r>
            <a:endParaRPr lang="en-AU" sz="1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FF0000"/>
                </a:solidFill>
              </a:rPr>
              <a:t>250+ </a:t>
            </a:r>
            <a:r>
              <a:rPr lang="en-AU" sz="2000" b="1" dirty="0" smtClean="0">
                <a:solidFill>
                  <a:srgbClr val="FF0000"/>
                </a:solidFill>
              </a:rPr>
              <a:t>China</a:t>
            </a:r>
            <a:r>
              <a:rPr lang="en-AU" sz="1800" dirty="0" smtClean="0">
                <a:solidFill>
                  <a:srgbClr val="FF0000"/>
                </a:solidFill>
              </a:rPr>
              <a:t> Industry Reports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sz="2400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665" y="2505159"/>
            <a:ext cx="6512667" cy="39779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92280" y="6093296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5286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Navigating the </a:t>
            </a:r>
            <a:r>
              <a:rPr lang="en-US" sz="3600" b="1" dirty="0" err="1" smtClean="0">
                <a:solidFill>
                  <a:srgbClr val="FF5050"/>
                </a:solidFill>
                <a:latin typeface="Trebuchet MS" pitchFamily="34" charset="0"/>
              </a:rPr>
              <a:t>IBISWorld</a:t>
            </a: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 Website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rebuchet MS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800" dirty="0" smtClean="0"/>
              <a:t>Select your report type…</a:t>
            </a:r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867968"/>
            <a:ext cx="412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UK, US or China Industry Reports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60032" y="2206522"/>
            <a:ext cx="1656184" cy="718422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51920" y="2206522"/>
            <a:ext cx="720080" cy="3526734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2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7920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Navigating the IBISWorld Website  </a:t>
            </a:r>
            <a:endParaRPr lang="en-US" sz="36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rebuchet MS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800" dirty="0" smtClean="0"/>
              <a:t>							You </a:t>
            </a:r>
            <a:r>
              <a:rPr lang="en-US" sz="1800" dirty="0"/>
              <a:t>can browse by </a:t>
            </a:r>
            <a:r>
              <a:rPr lang="en-US" sz="1800" dirty="0" smtClean="0"/>
              <a:t>							</a:t>
            </a:r>
            <a:r>
              <a:rPr lang="en-US" sz="1800" dirty="0" smtClean="0">
                <a:solidFill>
                  <a:srgbClr val="FF0000"/>
                </a:solidFill>
              </a:rPr>
              <a:t>sector</a:t>
            </a:r>
            <a:endParaRPr lang="en-US" sz="1800" dirty="0" smtClean="0"/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800" dirty="0" smtClean="0"/>
              <a:t>							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	</a:t>
            </a:r>
            <a:r>
              <a:rPr lang="en-US" sz="1800" dirty="0" smtClean="0">
                <a:solidFill>
                  <a:srgbClr val="FF0000"/>
                </a:solidFill>
              </a:rPr>
              <a:t>scroll</a:t>
            </a:r>
            <a:r>
              <a:rPr lang="en-US" sz="1800" dirty="0" smtClean="0"/>
              <a:t> </a:t>
            </a:r>
            <a:r>
              <a:rPr lang="en-US" sz="1800" dirty="0"/>
              <a:t>down </a:t>
            </a:r>
            <a:r>
              <a:rPr lang="en-US" sz="1800" dirty="0" smtClean="0"/>
              <a:t>to </a:t>
            </a:r>
            <a:r>
              <a:rPr lang="en-US" sz="1800" dirty="0"/>
              <a:t>view </a:t>
            </a:r>
            <a:endParaRPr lang="en-US" sz="1800" dirty="0" smtClean="0"/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	a full </a:t>
            </a:r>
            <a:r>
              <a:rPr lang="en-US" sz="1800" dirty="0"/>
              <a:t>list </a:t>
            </a:r>
            <a:r>
              <a:rPr lang="en-US" sz="1800" dirty="0" smtClean="0"/>
              <a:t>of our 								reports</a:t>
            </a:r>
            <a:endParaRPr lang="en-US" sz="1400" dirty="0"/>
          </a:p>
          <a:p>
            <a:pPr marL="400050" lvl="1" indent="0">
              <a:buClr>
                <a:schemeClr val="tx1"/>
              </a:buClr>
              <a:buNone/>
            </a:pPr>
            <a:endParaRPr lang="en-US" sz="1800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5279"/>
          <a:stretch/>
        </p:blipFill>
        <p:spPr>
          <a:xfrm>
            <a:off x="300134" y="2024844"/>
            <a:ext cx="5995494" cy="453650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08104" y="2420888"/>
            <a:ext cx="1152129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084168" y="3086962"/>
            <a:ext cx="576065" cy="1422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5286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Locating a Report</a:t>
            </a:r>
            <a:endParaRPr lang="en-US" sz="36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AU" sz="1800" b="1" dirty="0"/>
              <a:t>Keyword </a:t>
            </a:r>
            <a:r>
              <a:rPr lang="en-AU" sz="1800" b="1" dirty="0" smtClean="0"/>
              <a:t>Search</a:t>
            </a:r>
            <a:r>
              <a:rPr lang="en-AU" sz="1800" b="1" dirty="0"/>
              <a:t>…  </a:t>
            </a:r>
            <a:r>
              <a:rPr lang="en-AU" sz="1800" dirty="0"/>
              <a:t>If you know exactly what you are looking for, simply enter your search criteria into one of the </a:t>
            </a:r>
            <a:r>
              <a:rPr lang="en-AU" sz="1800" dirty="0">
                <a:solidFill>
                  <a:srgbClr val="FF0000"/>
                </a:solidFill>
              </a:rPr>
              <a:t>search boxes </a:t>
            </a:r>
            <a:r>
              <a:rPr lang="en-AU" sz="1800" dirty="0" smtClean="0"/>
              <a:t>and </a:t>
            </a:r>
            <a:r>
              <a:rPr lang="en-AU" sz="1800" dirty="0"/>
              <a:t>click </a:t>
            </a:r>
            <a:r>
              <a:rPr lang="en-AU" sz="1800" dirty="0" smtClean="0"/>
              <a:t>on         </a:t>
            </a:r>
            <a:r>
              <a:rPr lang="en-AU" sz="1400" dirty="0" smtClean="0"/>
              <a:t>. </a:t>
            </a:r>
            <a:endParaRPr lang="en-US" sz="1400" dirty="0" smtClean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294935"/>
            <a:ext cx="390476" cy="2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2" y="3068960"/>
            <a:ext cx="9076190" cy="358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103513"/>
            <a:ext cx="3810271" cy="369332"/>
          </a:xfrm>
          <a:prstGeom prst="rect">
            <a:avLst/>
          </a:prstGeom>
          <a:solidFill>
            <a:srgbClr val="7F131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Welcome University of Edinburgh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91680" y="2545220"/>
            <a:ext cx="1950369" cy="574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59832" y="2545220"/>
            <a:ext cx="758982" cy="3764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52864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Viewing a Report</a:t>
            </a:r>
            <a:endParaRPr lang="en-US" sz="36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b="1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AU" sz="1800" dirty="0"/>
              <a:t>To view the full report, simply click on the </a:t>
            </a:r>
            <a:r>
              <a:rPr lang="en-AU" sz="1800" dirty="0" smtClean="0">
                <a:solidFill>
                  <a:srgbClr val="FF0000"/>
                </a:solidFill>
              </a:rPr>
              <a:t>hyperlink</a:t>
            </a:r>
            <a:r>
              <a:rPr lang="en-AU" sz="1800" dirty="0" smtClean="0"/>
              <a:t>.</a:t>
            </a:r>
            <a:endParaRPr lang="en-AU" sz="1800" dirty="0"/>
          </a:p>
          <a:p>
            <a:pPr marL="1009650" lvl="1" indent="-609600"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Trebuchet MS" pitchFamily="34" charset="0"/>
              </a:rPr>
              <a:t>			</a:t>
            </a:r>
            <a:r>
              <a:rPr lang="en-US" sz="1400" dirty="0">
                <a:latin typeface="Trebuchet MS" pitchFamily="34" charset="0"/>
              </a:rPr>
              <a:t>	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7057143" cy="35333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1999" y="2276872"/>
            <a:ext cx="288033" cy="1275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237"/>
          <a:stretch/>
        </p:blipFill>
        <p:spPr>
          <a:xfrm>
            <a:off x="3526577" y="2132856"/>
            <a:ext cx="5152347" cy="3024336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19148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Navigating a Report</a:t>
            </a:r>
            <a:endParaRPr lang="en-US" sz="36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latin typeface="Trebuchet MS" pitchFamily="34" charset="0"/>
              </a:rPr>
              <a:t>				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54369" y="2780928"/>
            <a:ext cx="1981527" cy="1940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23940" y="4696135"/>
            <a:ext cx="3816012" cy="1502904"/>
            <a:chOff x="638430" y="1667063"/>
            <a:chExt cx="3816012" cy="1502904"/>
          </a:xfrm>
        </p:grpSpPr>
        <p:sp>
          <p:nvSpPr>
            <p:cNvPr id="34" name="TextBox 33"/>
            <p:cNvSpPr txBox="1"/>
            <p:nvPr/>
          </p:nvSpPr>
          <p:spPr>
            <a:xfrm>
              <a:off x="884049" y="1667063"/>
              <a:ext cx="357039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PDF Download</a:t>
              </a:r>
            </a:p>
            <a:p>
              <a:r>
                <a:rPr lang="en-AU" dirty="0" smtClean="0"/>
                <a:t>Print Chapter</a:t>
              </a:r>
            </a:p>
            <a:p>
              <a:r>
                <a:rPr lang="en-AU" dirty="0" smtClean="0"/>
                <a:t>Bookmark for Later</a:t>
              </a:r>
            </a:p>
            <a:p>
              <a:r>
                <a:rPr lang="en-AU" dirty="0" smtClean="0"/>
                <a:t>Add and Email Alert for Updates</a:t>
              </a:r>
            </a:p>
            <a:p>
              <a:r>
                <a:rPr lang="en-AU" dirty="0" smtClean="0"/>
                <a:t>Search within Report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430" y="1669702"/>
              <a:ext cx="245619" cy="1500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4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rgbClr val="645548"/>
          </a:solidFill>
          <a:ln/>
        </p:spPr>
        <p:txBody>
          <a:bodyPr/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  <a:latin typeface="Trebuchet MS" pitchFamily="34" charset="0"/>
              </a:rPr>
              <a:t>WWW.IBISWORLD.CO.UK				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908720"/>
            <a:ext cx="8713787" cy="19148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rgbClr val="FF5050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FF5050"/>
                </a:solidFill>
                <a:latin typeface="Trebuchet MS" pitchFamily="34" charset="0"/>
              </a:rPr>
              <a:t>Chapters </a:t>
            </a: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FF505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36510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first two chapters, </a:t>
            </a:r>
            <a:r>
              <a:rPr lang="en-GB" i="1" dirty="0" smtClean="0">
                <a:solidFill>
                  <a:srgbClr val="FF0000"/>
                </a:solidFill>
              </a:rPr>
              <a:t>About this Industry </a:t>
            </a:r>
            <a:r>
              <a:rPr lang="en-GB" dirty="0" smtClean="0"/>
              <a:t>and </a:t>
            </a:r>
            <a:r>
              <a:rPr lang="en-GB" i="1" dirty="0" smtClean="0">
                <a:solidFill>
                  <a:srgbClr val="FF0000"/>
                </a:solidFill>
              </a:rPr>
              <a:t>Industry at a Glance</a:t>
            </a:r>
            <a:r>
              <a:rPr lang="en-GB" dirty="0" smtClean="0"/>
              <a:t>, give an overview of the report which is explained in more depth later in the relevant chapters.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report has the same structure so you can compare the same chapter/sub-chapter for multiple industry.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5" y="1844824"/>
            <a:ext cx="8719655" cy="22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17040</TotalTime>
  <Words>426</Words>
  <Application>Microsoft Office PowerPoint</Application>
  <PresentationFormat>On-screen Show (4:3)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Helvetica</vt:lpstr>
      <vt:lpstr>Trebuchet MS</vt:lpstr>
      <vt:lpstr>Default Design</vt:lpstr>
      <vt:lpstr>PowerPoint Presentation</vt:lpstr>
      <vt:lpstr>WWW.IBISWORLD.CO.UK    </vt:lpstr>
      <vt:lpstr>WWW.IBISWORLD.CO.UK    </vt:lpstr>
      <vt:lpstr>WWW.IBISWORLD.CO.UK    </vt:lpstr>
      <vt:lpstr>WWW.IBISWORLD.CO.UK    </vt:lpstr>
      <vt:lpstr>WWW.IBISWORLD.CO.UK    </vt:lpstr>
      <vt:lpstr>WWW.IBISWORLD.CO.UK    </vt:lpstr>
      <vt:lpstr>WWW.IBISWORLD.CO.UK    </vt:lpstr>
      <vt:lpstr>WWW.IBISWORLD.CO.UK    </vt:lpstr>
      <vt:lpstr>WWW.IBISWORLD.CO.UK    </vt:lpstr>
      <vt:lpstr>PowerPoint Presentation</vt:lpstr>
    </vt:vector>
  </TitlesOfParts>
  <Company>IBISWorld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 McAusland</dc:creator>
  <cp:lastModifiedBy>AITKEN Karen</cp:lastModifiedBy>
  <cp:revision>605</cp:revision>
  <cp:lastPrinted>2014-07-16T02:40:48Z</cp:lastPrinted>
  <dcterms:created xsi:type="dcterms:W3CDTF">2009-06-23T02:37:02Z</dcterms:created>
  <dcterms:modified xsi:type="dcterms:W3CDTF">2016-01-29T16:32:09Z</dcterms:modified>
</cp:coreProperties>
</file>